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hyperlink" Target="https://en.wikipedia.org/wiki/Administrative_division" TargetMode="External"/><Relationship Id="rId4" Type="http://schemas.openxmlformats.org/officeDocument/2006/relationships/hyperlink" Target="https://en.wikipedia.org/wiki/Dependent_territory" TargetMode="External"/><Relationship Id="rId5" Type="http://schemas.openxmlformats.org/officeDocument/2006/relationships/hyperlink" Target="https://en.wikipedia.org/wiki/Country" TargetMode="External"/><Relationship Id="rId6" Type="http://schemas.openxmlformats.org/officeDocument/2006/relationships/hyperlink" Target="https://en.wikipedia.org/wiki/Self-governance" TargetMode="External"/><Relationship Id="rId7" Type="http://schemas.openxmlformats.org/officeDocument/2006/relationships/hyperlink" Target="https://en.wikipedia.org/wiki/Autonomy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en.wikipedia.org/wiki/Minority_group" TargetMode="External"/><Relationship Id="rId4" Type="http://schemas.openxmlformats.org/officeDocument/2006/relationships/hyperlink" Target="https://en.wikipedia.org/wiki/Decentralization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4940">
                <a:effectLst>
                  <a:outerShdw sx="100000" sy="100000" kx="0" ky="0" algn="b" rotWithShape="0" blurRad="16510" dist="1651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PRINCIPLES OF AUTONOMY AND DECENTRALIZATION OF STATE BODIES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49148">
              <a:defRPr sz="3196">
                <a:effectLst>
                  <a:outerShdw sx="100000" sy="100000" kx="0" ky="0" algn="b" rotWithShape="0" blurRad="23876" dist="11938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MIROSLAVA VOZÁRYOVÁ</a:t>
            </a:r>
          </a:p>
          <a:p>
            <a:pPr defTabSz="549148">
              <a:defRPr sz="3196">
                <a:effectLst>
                  <a:outerShdw sx="100000" sy="100000" kx="0" ky="0" algn="b" rotWithShape="0" blurRad="23876" dist="11938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COMENIUS UNIVERSITY, BRATISLAVA, MFA SR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  <a:ln w="9525">
            <a:round/>
          </a:ln>
        </p:spPr>
        <p:txBody>
          <a:bodyPr/>
          <a:lstStyle/>
          <a:p>
            <a:pPr defTabSz="443991">
              <a:lnSpc>
                <a:spcPct val="100000"/>
              </a:lnSpc>
              <a:defRPr i="0" sz="2432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  <a:effectLst/>
              </a:defRPr>
            </a:pPr>
            <a:r>
              <a:t>An autonomous administrative division (also referred to as an autonomous area, entity, unit, region, subdivision or territory) is a </a:t>
            </a:r>
            <a:r>
              <a:rPr>
                <a:hlinkClick r:id="rId3" invalidUrl="" action="" tgtFrame="" tooltip="" history="1" highlightClick="0" endSnd="0"/>
              </a:rPr>
              <a:t>subdivision</a:t>
            </a:r>
            <a:r>
              <a:t> or </a:t>
            </a:r>
            <a:r>
              <a:rPr>
                <a:hlinkClick r:id="rId4" invalidUrl="" action="" tgtFrame="" tooltip="" history="1" highlightClick="0" endSnd="0"/>
              </a:rPr>
              <a:t>dependent territory</a:t>
            </a:r>
            <a:r>
              <a:t> of a </a:t>
            </a:r>
            <a:r>
              <a:rPr>
                <a:hlinkClick r:id="rId5" invalidUrl="" action="" tgtFrame="" tooltip="" history="1" highlightClick="0" endSnd="0"/>
              </a:rPr>
              <a:t>country</a:t>
            </a:r>
            <a:r>
              <a:t> that has a degree of </a:t>
            </a:r>
            <a:r>
              <a:rPr>
                <a:hlinkClick r:id="rId6" invalidUrl="" action="" tgtFrame="" tooltip="" history="1" highlightClick="0" endSnd="0"/>
              </a:rPr>
              <a:t>self-governance</a:t>
            </a:r>
            <a:r>
              <a:t>, or </a:t>
            </a:r>
            <a:r>
              <a:rPr>
                <a:hlinkClick r:id="rId7" invalidUrl="" action="" tgtFrame="" tooltip="" history="1" highlightClick="0" endSnd="0"/>
              </a:rPr>
              <a:t>autonomy</a:t>
            </a:r>
            <a:r>
              <a:t>, from an external authority.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  <a:ln w="9525">
            <a:round/>
          </a:ln>
        </p:spPr>
        <p:txBody>
          <a:bodyPr/>
          <a:lstStyle/>
          <a:p>
            <a:pPr marL="367695" indent="-3676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i="0"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  <a:effectLst/>
              </a:defRPr>
            </a:pPr>
            <a:r>
              <a:t>Typically, it is either </a:t>
            </a:r>
            <a:r>
              <a:rPr b="1" u="sng"/>
              <a:t>geographically</a:t>
            </a:r>
            <a:r>
              <a:t> distinct from the rest of the country or populated </a:t>
            </a:r>
            <a:r>
              <a:rPr u="sng"/>
              <a:t>by a </a:t>
            </a:r>
            <a:r>
              <a:rPr u="sng">
                <a:hlinkClick r:id="rId3" invalidUrl="" action="" tgtFrame="" tooltip="" history="1" highlightClick="0" endSnd="0"/>
              </a:rPr>
              <a:t>national minority</a:t>
            </a:r>
            <a:r>
              <a:t>. </a:t>
            </a:r>
          </a:p>
          <a:p>
            <a:pPr marL="367695" indent="-36769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i="0" sz="3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  <a:effectLst/>
              </a:defRPr>
            </a:pPr>
            <a:r>
              <a:rPr>
                <a:hlinkClick r:id="rId4" invalidUrl="" action="" tgtFrame="" tooltip="" history="1" highlightClick="0" endSnd="0"/>
              </a:rPr>
              <a:t>Decentralization</a:t>
            </a:r>
            <a:r>
              <a:t> of self-governing powers and functions to such divisions is a way for a national government to try </a:t>
            </a:r>
            <a:r>
              <a:rPr u="sng"/>
              <a:t>to increase democratic participation or administrative efficiency and/or to defuse internal conflicts</a:t>
            </a:r>
            <a:r>
              <a:t>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899" y="3060700"/>
            <a:ext cx="4292601" cy="5562600"/>
          </a:xfrm>
          <a:prstGeom prst="rect">
            <a:avLst/>
          </a:prstGeom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AUTONOMOUS REGIONS AROUND THE WORLD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17 AUTONOMOUS COMMUNITIES IN </a:t>
            </a:r>
            <a:r>
              <a:rPr b="1"/>
              <a:t>SPAIN</a:t>
            </a:r>
          </a:p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117 AUTONOMOUS COUNTIES IN </a:t>
            </a:r>
            <a:r>
              <a:rPr b="1"/>
              <a:t>CHINA</a:t>
            </a:r>
          </a:p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8 AUTONOMOUS DISTRICT COUNCILS IN </a:t>
            </a:r>
            <a:r>
              <a:rPr b="1"/>
              <a:t>INDIA</a:t>
            </a:r>
            <a:endParaRPr b="1"/>
          </a:p>
          <a:p>
            <a:pPr marL="343661" indent="-343661" defTabSz="479044">
              <a:spcBef>
                <a:spcPts val="2200"/>
              </a:spcBef>
              <a:buBlip>
                <a:blip r:embed="rId3"/>
              </a:buBlip>
              <a:defRPr sz="2952">
                <a:effectLst>
                  <a:outerShdw sx="100000" sy="100000" kx="0" ky="0" algn="b" rotWithShape="0" blurRad="20828" dist="10414" dir="5400000">
                    <a:srgbClr val="FFFFFF"/>
                  </a:outerShdw>
                </a:effectLst>
              </a:defRPr>
            </a:pPr>
            <a:r>
              <a:t>6 AUTONOMOUS OKRUGS IN </a:t>
            </a:r>
            <a:r>
              <a:rPr b="1"/>
              <a:t>RUSSIA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AUTONOMY IS?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Autonomy implies that the region has true political power which, also lesser than that of sovereignty, is </a:t>
            </a:r>
            <a:r>
              <a:rPr b="1"/>
              <a:t>greater</a:t>
            </a:r>
            <a:r>
              <a:t> than that of administrative decentralisation</a:t>
            </a:r>
          </a:p>
          <a:p>
            <a:pPr>
              <a:buBlip>
                <a:blip r:embed="rId2"/>
              </a:buBlip>
            </a:pPr>
            <a:r>
              <a:t>Autonomy is limited and derived power, non-originary, coming from a Constitution which defines it in precise terms and which for this reason has to be a written and rigid one, which can not be freely changed by the central Parliament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AUTONOMY IS?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regional power exercises real governing functions, although limited, and </a:t>
            </a:r>
            <a:r>
              <a:rPr b="1"/>
              <a:t>is not hierarchically subordinated</a:t>
            </a:r>
            <a:r>
              <a:t> to the central Government</a:t>
            </a:r>
          </a:p>
          <a:p>
            <a:pPr>
              <a:buBlip>
                <a:blip r:embed="rId2"/>
              </a:buBlip>
            </a:pPr>
            <a:r>
              <a:t>The regional parliament has also </a:t>
            </a:r>
            <a:r>
              <a:rPr b="1"/>
              <a:t>legislative powers</a:t>
            </a:r>
            <a:r>
              <a:t> and </a:t>
            </a:r>
            <a:r>
              <a:rPr b="1"/>
              <a:t>is not subordinated</a:t>
            </a:r>
            <a:r>
              <a:t> to the central parliament</a:t>
            </a:r>
          </a:p>
          <a:p>
            <a:pPr>
              <a:buBlip>
                <a:blip r:embed="rId2"/>
              </a:buBlip>
            </a:pPr>
            <a:r>
              <a:t>the fullest sense autonomy exists in Italy, Portugal and Spain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900" y="3060700"/>
            <a:ext cx="4292600" cy="5562600"/>
          </a:xfrm>
          <a:prstGeom prst="rect">
            <a:avLst/>
          </a:prstGeom>
        </p:spPr>
      </p:pic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sx="100000" sy="100000" kx="0" ky="0" algn="b" rotWithShape="0" blurRad="9652" dist="965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COEXISTENCE WITHIN THE STATE</a:t>
            </a:r>
          </a:p>
        </p:txBody>
      </p:sp>
      <p:sp>
        <p:nvSpPr>
          <p:cNvPr id="142" name="Shape 14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8145" indent="-398145" defTabSz="554990">
              <a:spcBef>
                <a:spcPts val="2600"/>
              </a:spcBef>
              <a:buBlip>
                <a:blip r:embed="rId3"/>
              </a:buBlip>
              <a:defRPr sz="3420">
                <a:effectLst>
                  <a:outerShdw sx="100000" sy="100000" kx="0" ky="0" algn="b" rotWithShape="0" blurRad="24130" dist="12065" dir="5400000">
                    <a:srgbClr val="FFFFFF"/>
                  </a:outerShdw>
                </a:effectLst>
              </a:defRPr>
            </a:pPr>
            <a:r>
              <a:t>the autonomous region as a Peace Building Mechanism</a:t>
            </a:r>
          </a:p>
          <a:p>
            <a:pPr marL="398145" indent="-398145" defTabSz="554990">
              <a:spcBef>
                <a:spcPts val="2600"/>
              </a:spcBef>
              <a:buBlip>
                <a:blip r:embed="rId3"/>
              </a:buBlip>
              <a:defRPr sz="3420">
                <a:effectLst>
                  <a:outerShdw sx="100000" sy="100000" kx="0" ky="0" algn="b" rotWithShape="0" blurRad="24130" dist="12065" dir="5400000">
                    <a:srgbClr val="FFFFFF"/>
                  </a:outerShdw>
                </a:effectLst>
              </a:defRPr>
            </a:pPr>
            <a:r>
              <a:t>Notes on Devolution and Decentralisation based on Jurisprudence of Autonomous Regions</a:t>
            </a:r>
          </a:p>
          <a:p>
            <a:pPr marL="398145" indent="-398145" defTabSz="554990">
              <a:spcBef>
                <a:spcPts val="2600"/>
              </a:spcBef>
              <a:buBlip>
                <a:blip r:embed="rId3"/>
              </a:buBlip>
              <a:defRPr sz="3420">
                <a:effectLst>
                  <a:outerShdw sx="100000" sy="100000" kx="0" ky="0" algn="b" rotWithShape="0" blurRad="24130" dist="12065" dir="5400000">
                    <a:srgbClr val="FFFFFF"/>
                  </a:outerShdw>
                </a:effectLst>
              </a:defRPr>
            </a:pPr>
            <a:r>
              <a:t>Intergovernmental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6596">
                <a:effectLst>
                  <a:outerShdw sx="100000" sy="100000" kx="0" ky="0" algn="b" rotWithShape="0" blurRad="12319" dist="12319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Autonomous regions in reality</a:t>
            </a:r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Constitutions vs real life/written laws in practice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29425" y="1473200"/>
            <a:ext cx="5216525" cy="6794500"/>
          </a:xfrm>
          <a:prstGeom prst="rect">
            <a:avLst/>
          </a:prstGeom>
        </p:spPr>
      </p:pic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Slovakia</a:t>
            </a:r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91414">
              <a:defRPr sz="2412"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pPr>
            <a:r>
              <a:rPr b="1"/>
              <a:t>1918 - 1989</a:t>
            </a:r>
            <a:r>
              <a:t> Czechoslovakia (socialistic federation)</a:t>
            </a:r>
          </a:p>
          <a:p>
            <a:pPr defTabSz="391414">
              <a:defRPr sz="2412"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pPr>
            <a:r>
              <a:rPr b="1"/>
              <a:t>1989</a:t>
            </a:r>
            <a:r>
              <a:t> - “Velvet” revolution</a:t>
            </a:r>
          </a:p>
          <a:p>
            <a:pPr defTabSz="391414">
              <a:defRPr sz="2412"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pPr>
            <a:r>
              <a:rPr b="1"/>
              <a:t>1993</a:t>
            </a:r>
            <a:r>
              <a:t> - Czechoslovakia was split into 2 independent states Czech Republic and Slovak Republic</a:t>
            </a:r>
          </a:p>
          <a:p>
            <a:pPr defTabSz="391414">
              <a:defRPr sz="2412">
                <a:effectLst>
                  <a:outerShdw sx="100000" sy="100000" kx="0" ky="0" algn="b" rotWithShape="0" blurRad="17018" dist="8509" dir="5400000">
                    <a:srgbClr val="FFFFFF"/>
                  </a:outerShdw>
                </a:effectLst>
              </a:defRPr>
            </a:pPr>
            <a:r>
              <a:rPr b="1"/>
              <a:t>2004</a:t>
            </a:r>
            <a:r>
              <a:t> - membership in the European Union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