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3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Shape 29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Text názvu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hyperlink" Target="http://eur-lex.europa.eu/legal-content/EN/TXT/?qid=1441183586073&amp;uri=CELEX:32015R0478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hyperlink" Target="http://eur-lex.europa.eu/legal-content/EN/TXT/?qid=1434958925154&amp;uri=CELEX:32011L0083" TargetMode="External"/><Relationship Id="rId4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Lawmaking</a:t>
            </a:r>
          </a:p>
        </p:txBody>
      </p:sp>
      <p:sp>
        <p:nvSpPr>
          <p:cNvPr id="134" name="Shape 13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100"/>
              </a:spcBef>
              <a:defRPr sz="3564"/>
            </a:pPr>
            <a:r>
              <a:t>Miroslava Vozáryová</a:t>
            </a:r>
          </a:p>
          <a:p>
            <a:pPr defTabSz="578358">
              <a:spcBef>
                <a:spcPts val="1100"/>
              </a:spcBef>
              <a:defRPr sz="3564"/>
            </a:pPr>
            <a:r>
              <a:t>Comenius University Bratislava, MFA SR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Discussion of the bill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Interdepartmental comments procedure</a:t>
            </a:r>
          </a:p>
          <a:p>
            <a:pPr lvl="1">
              <a:buBlip>
                <a:blip r:embed="rId2"/>
              </a:buBlip>
            </a:pPr>
            <a:r>
              <a:t>Normal delay 15 calendar days/shortened delay 7 calendar days</a:t>
            </a:r>
          </a:p>
          <a:p>
            <a:pPr lvl="1">
              <a:buBlip>
                <a:blip r:embed="rId2"/>
              </a:buBlip>
            </a:pPr>
            <a:r>
              <a:t>Compulsory commentators</a:t>
            </a:r>
          </a:p>
          <a:p>
            <a:pPr lvl="1">
              <a:buBlip>
                <a:blip r:embed="rId2"/>
              </a:buBlip>
            </a:pPr>
            <a:r>
              <a:t>public comments (at least 500 persons)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discussion of the bill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comments (general, particular, material, legal, legislative-technical, technical, linguistic)</a:t>
            </a:r>
          </a:p>
          <a:p>
            <a:pPr lvl="1">
              <a:buBlip>
                <a:blip r:embed="rId2"/>
              </a:buBlip>
            </a:pPr>
            <a:r>
              <a:t>Essential - dispute settling procedure</a:t>
            </a:r>
          </a:p>
          <a:p>
            <a:pPr lvl="1">
              <a:buBlip>
                <a:blip r:embed="rId2"/>
              </a:buBlip>
            </a:pPr>
            <a:r>
              <a:t>Ordinary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governmental session</a:t>
            </a:r>
          </a:p>
        </p:txBody>
      </p:sp>
      <p:sp>
        <p:nvSpPr>
          <p:cNvPr id="174" name="Shape 17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Legislative Council of the Government</a:t>
            </a:r>
          </a:p>
          <a:p>
            <a:pPr>
              <a:buBlip>
                <a:blip r:embed="rId3"/>
              </a:buBlip>
            </a:pPr>
            <a:r>
              <a:t>Adoption by the Government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3062" y="1492250"/>
            <a:ext cx="5181601" cy="6781800"/>
          </a:xfrm>
          <a:prstGeom prst="rect">
            <a:avLst/>
          </a:prstGeom>
        </p:spPr>
      </p:pic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5096"/>
            </a:lvl1pPr>
          </a:lstStyle>
          <a:p>
            <a:pPr/>
            <a:r>
              <a:t>legislative process in the parliament</a:t>
            </a:r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reading</a:t>
            </a:r>
          </a:p>
          <a:p>
            <a:pPr/>
            <a:r>
              <a:t>Second reading</a:t>
            </a:r>
          </a:p>
          <a:p>
            <a:pPr/>
            <a:r>
              <a:t>Third reading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The first reading</a:t>
            </a:r>
          </a:p>
        </p:txBody>
      </p:sp>
      <p:sp>
        <p:nvSpPr>
          <p:cNvPr id="182" name="Shape 18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general debate on the substance/philosophy of the proposed act</a:t>
            </a:r>
          </a:p>
          <a:p>
            <a:pPr>
              <a:buBlip>
                <a:blip r:embed="rId3"/>
              </a:buBlip>
            </a:pPr>
            <a:r>
              <a:t>Determination of the Coordination committee and commitees in the second reading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the second reading</a:t>
            </a:r>
          </a:p>
        </p:txBody>
      </p:sp>
      <p:sp>
        <p:nvSpPr>
          <p:cNvPr id="186" name="Shape 18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the proposed act is discussed in committees - responsible is the determined Coordination committee </a:t>
            </a:r>
          </a:p>
          <a:p>
            <a:pPr>
              <a:buBlip>
                <a:blip r:embed="rId3"/>
              </a:buBlip>
            </a:pPr>
            <a:r>
              <a:t>Amendments and additions can be tabled</a:t>
            </a:r>
          </a:p>
          <a:p>
            <a:pPr>
              <a:buBlip>
                <a:blip r:embed="rId3"/>
              </a:buBlip>
            </a:pPr>
            <a:r>
              <a:t>the role of Coordination committee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the third committee</a:t>
            </a:r>
          </a:p>
        </p:txBody>
      </p:sp>
      <p:sp>
        <p:nvSpPr>
          <p:cNvPr id="190" name="Shape 19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final voting </a:t>
            </a:r>
          </a:p>
          <a:p>
            <a:pPr>
              <a:buBlip>
                <a:blip r:embed="rId3"/>
              </a:buBlip>
            </a:pPr>
            <a:r>
              <a:t>only technical amendments are permitted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3062" y="1492250"/>
            <a:ext cx="5181601" cy="6781800"/>
          </a:xfrm>
          <a:prstGeom prst="rect">
            <a:avLst/>
          </a:prstGeom>
        </p:spPr>
      </p:pic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voting of the bill</a:t>
            </a:r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/>
              <a:t>constitution</a:t>
            </a:r>
            <a:r>
              <a:t> - qualified majority (three-fifths of all MPs)</a:t>
            </a:r>
          </a:p>
          <a:p>
            <a:pPr/>
            <a:r>
              <a:rPr u="sng"/>
              <a:t>Law</a:t>
            </a:r>
            <a:r>
              <a:t> - half of the present members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Signing</a:t>
            </a:r>
          </a:p>
        </p:txBody>
      </p:sp>
      <p:sp>
        <p:nvSpPr>
          <p:cNvPr id="198" name="Shape 19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President of the Slovak Republic (suspensive veto)</a:t>
            </a:r>
          </a:p>
          <a:p>
            <a:pPr>
              <a:buBlip>
                <a:blip r:embed="rId3"/>
              </a:buBlip>
            </a:pPr>
            <a:r>
              <a:t>the Speaker of the Parliament</a:t>
            </a:r>
          </a:p>
          <a:p>
            <a:pPr>
              <a:buBlip>
                <a:blip r:embed="rId3"/>
              </a:buBlip>
            </a:pPr>
            <a:r>
              <a:t>the Prime Minister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Promulgation </a:t>
            </a:r>
          </a:p>
        </p:txBody>
      </p:sp>
      <p:sp>
        <p:nvSpPr>
          <p:cNvPr id="202" name="Shape 20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Collection of Laws of the Slovak Republic</a:t>
            </a:r>
          </a:p>
          <a:p>
            <a:pPr>
              <a:buBlip>
                <a:blip r:embed="rId3"/>
              </a:buBlip>
            </a:pPr>
            <a:r>
              <a:t>on-line system Slov-Lex (EU funds)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Authorities with the power to adopt legal acts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4600"/>
              </a:spcBef>
              <a:buBlip>
                <a:blip r:embed="rId2"/>
              </a:buBlip>
              <a:defRPr sz="3359"/>
            </a:pPr>
            <a:r>
              <a:t>National Council of the Slovak Republic (Parliament)</a:t>
            </a:r>
          </a:p>
          <a:p>
            <a:pPr marL="373379" indent="-373379" defTabSz="490727">
              <a:spcBef>
                <a:spcPts val="4600"/>
              </a:spcBef>
              <a:buBlip>
                <a:blip r:embed="rId2"/>
              </a:buBlip>
              <a:defRPr sz="3359"/>
            </a:pPr>
            <a:r>
              <a:t>Government of the Slovak Republic</a:t>
            </a:r>
          </a:p>
          <a:p>
            <a:pPr marL="373379" indent="-373379" defTabSz="490727">
              <a:spcBef>
                <a:spcPts val="4600"/>
              </a:spcBef>
              <a:buBlip>
                <a:blip r:embed="rId2"/>
              </a:buBlip>
              <a:defRPr sz="3359"/>
            </a:pPr>
            <a:r>
              <a:t>Ministries and other central government bodies </a:t>
            </a:r>
          </a:p>
          <a:p>
            <a:pPr marL="373379" indent="-373379" defTabSz="490727">
              <a:spcBef>
                <a:spcPts val="4600"/>
              </a:spcBef>
              <a:buBlip>
                <a:blip r:embed="rId2"/>
              </a:buBlip>
              <a:defRPr sz="3359"/>
            </a:pPr>
            <a:r>
              <a:t>Municipal and city authorities</a:t>
            </a:r>
          </a:p>
          <a:p>
            <a:pPr marL="373379" indent="-373379" defTabSz="490727">
              <a:spcBef>
                <a:spcPts val="4600"/>
              </a:spcBef>
              <a:buBlip>
                <a:blip r:embed="rId2"/>
              </a:buBlip>
              <a:defRPr sz="3359"/>
            </a:pPr>
            <a:r>
              <a:t>Citizens (voters) of the Slovak Republic</a:t>
            </a:r>
          </a:p>
          <a:p>
            <a:pPr marL="373379" indent="-373379" defTabSz="490727">
              <a:spcBef>
                <a:spcPts val="4600"/>
              </a:spcBef>
              <a:buBlip>
                <a:blip r:embed="rId2"/>
              </a:buBlip>
              <a:defRPr sz="3359"/>
            </a:pPr>
            <a:r>
              <a:t>Residents of a municipality or city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07161" y="1348316"/>
            <a:ext cx="5397502" cy="7069668"/>
          </a:xfrm>
          <a:prstGeom prst="rect">
            <a:avLst/>
          </a:prstGeom>
        </p:spPr>
      </p:pic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Approximation of eu laws </a:t>
            </a:r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5675">
              <a:spcBef>
                <a:spcPts val="900"/>
              </a:spcBef>
              <a:defRPr sz="2807"/>
            </a:pPr>
            <a:r>
              <a:t>Regulation </a:t>
            </a:r>
          </a:p>
          <a:p>
            <a:pPr defTabSz="455675">
              <a:spcBef>
                <a:spcPts val="900"/>
              </a:spcBef>
              <a:defRPr sz="2807"/>
            </a:pPr>
            <a:r>
              <a:t>Directive</a:t>
            </a:r>
          </a:p>
          <a:p>
            <a:pPr defTabSz="455675">
              <a:spcBef>
                <a:spcPts val="900"/>
              </a:spcBef>
              <a:defRPr sz="2807"/>
            </a:pPr>
            <a:r>
              <a:t>Decisions </a:t>
            </a:r>
          </a:p>
          <a:p>
            <a:pPr defTabSz="455675">
              <a:spcBef>
                <a:spcPts val="900"/>
              </a:spcBef>
              <a:defRPr sz="2807"/>
            </a:pPr>
            <a:r>
              <a:t>Recommendations </a:t>
            </a:r>
          </a:p>
          <a:p>
            <a:pPr defTabSz="455675">
              <a:spcBef>
                <a:spcPts val="900"/>
              </a:spcBef>
              <a:defRPr sz="2807"/>
            </a:pPr>
            <a:r>
              <a:t>Opinions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3097">
              <a:defRPr sz="4830"/>
            </a:pPr>
            <a:r>
              <a:t>what </a:t>
            </a:r>
            <a:r>
              <a:rPr u="sng"/>
              <a:t>is</a:t>
            </a:r>
            <a:r>
              <a:t> regulated by eu laws</a:t>
            </a:r>
          </a:p>
        </p:txBody>
      </p:sp>
      <p:sp>
        <p:nvSpPr>
          <p:cNvPr id="210" name="Shape 21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3380" indent="-373380" defTabSz="572516">
              <a:spcBef>
                <a:spcPts val="3200"/>
              </a:spcBef>
              <a:buBlip>
                <a:blip r:embed="rId3"/>
              </a:buBlip>
              <a:defRPr sz="3234"/>
            </a:pPr>
            <a:r>
              <a:t>Judicial cooperation in civil matters (recognition of judgements, judicial assistance)</a:t>
            </a:r>
          </a:p>
          <a:p>
            <a:pPr marL="373380" indent="-373380" defTabSz="572516">
              <a:spcBef>
                <a:spcPts val="3200"/>
              </a:spcBef>
              <a:buBlip>
                <a:blip r:embed="rId3"/>
              </a:buBlip>
              <a:defRPr sz="3234"/>
            </a:pPr>
            <a:r>
              <a:t>Police cooperation</a:t>
            </a:r>
          </a:p>
          <a:p>
            <a:pPr marL="373380" indent="-373380" defTabSz="572516">
              <a:spcBef>
                <a:spcPts val="3200"/>
              </a:spcBef>
              <a:buBlip>
                <a:blip r:embed="rId3"/>
              </a:buBlip>
              <a:defRPr sz="3234"/>
            </a:pPr>
            <a:r>
              <a:t>Foreign policy</a:t>
            </a:r>
          </a:p>
          <a:p>
            <a:pPr marL="373380" indent="-373380" defTabSz="572516">
              <a:spcBef>
                <a:spcPts val="3200"/>
              </a:spcBef>
              <a:buBlip>
                <a:blip r:embed="rId3"/>
              </a:buBlip>
              <a:defRPr sz="3234"/>
            </a:pPr>
            <a:r>
              <a:t>Agriculture</a:t>
            </a:r>
          </a:p>
          <a:p>
            <a:pPr marL="373380" indent="-373380" defTabSz="572516">
              <a:spcBef>
                <a:spcPts val="3200"/>
              </a:spcBef>
              <a:buBlip>
                <a:blip r:embed="rId3"/>
              </a:buBlip>
              <a:defRPr sz="3234"/>
            </a:pPr>
            <a:r>
              <a:t>Foreign investments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50520">
              <a:defRPr sz="4200"/>
            </a:pPr>
            <a:r>
              <a:t>what </a:t>
            </a:r>
            <a:r>
              <a:rPr u="sng"/>
              <a:t>is not</a:t>
            </a:r>
            <a:r>
              <a:t> regulated by eu laws</a:t>
            </a:r>
          </a:p>
        </p:txBody>
      </p:sp>
      <p:sp>
        <p:nvSpPr>
          <p:cNvPr id="214" name="Shape 21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9" indent="-308609" defTabSz="473201">
              <a:spcBef>
                <a:spcPts val="2600"/>
              </a:spcBef>
              <a:buBlip>
                <a:blip r:embed="rId3"/>
              </a:buBlip>
              <a:defRPr sz="2673"/>
            </a:pPr>
            <a:r>
              <a:t>Taxes</a:t>
            </a:r>
          </a:p>
          <a:p>
            <a:pPr marL="308609" indent="-308609" defTabSz="473201">
              <a:spcBef>
                <a:spcPts val="2600"/>
              </a:spcBef>
              <a:buBlip>
                <a:blip r:embed="rId3"/>
              </a:buBlip>
              <a:defRPr sz="2673"/>
            </a:pPr>
            <a:r>
              <a:t>Local payments</a:t>
            </a:r>
          </a:p>
          <a:p>
            <a:pPr marL="308609" indent="-308609" defTabSz="473201">
              <a:spcBef>
                <a:spcPts val="2600"/>
              </a:spcBef>
              <a:buBlip>
                <a:blip r:embed="rId3"/>
              </a:buBlip>
              <a:defRPr sz="2673"/>
            </a:pPr>
            <a:r>
              <a:t>Administrative law/procedure</a:t>
            </a:r>
          </a:p>
          <a:p>
            <a:pPr marL="308609" indent="-308609" defTabSz="473201">
              <a:spcBef>
                <a:spcPts val="2600"/>
              </a:spcBef>
              <a:buBlip>
                <a:blip r:embed="rId3"/>
              </a:buBlip>
              <a:defRPr sz="2673"/>
            </a:pPr>
            <a:r>
              <a:t>Civil law (legal capacity, legal entities, contractual law, inheritance, recovery of damages)</a:t>
            </a:r>
          </a:p>
          <a:p>
            <a:pPr marL="308609" indent="-308609" defTabSz="473201">
              <a:spcBef>
                <a:spcPts val="2600"/>
              </a:spcBef>
              <a:buBlip>
                <a:blip r:embed="rId3"/>
              </a:buBlip>
              <a:defRPr sz="2673"/>
            </a:pPr>
            <a:r>
              <a:t>Criminal law</a:t>
            </a:r>
          </a:p>
          <a:p>
            <a:pPr marL="308609" indent="-308609" defTabSz="473201">
              <a:spcBef>
                <a:spcPts val="2600"/>
              </a:spcBef>
              <a:buBlip>
                <a:blip r:embed="rId3"/>
              </a:buBlip>
              <a:defRPr sz="2673"/>
            </a:pPr>
            <a:r>
              <a:t>Trade law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699" y="2895600"/>
            <a:ext cx="5384801" cy="6159500"/>
          </a:xfrm>
          <a:prstGeom prst="rect">
            <a:avLst/>
          </a:prstGeom>
        </p:spPr>
      </p:pic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Regulation </a:t>
            </a:r>
          </a:p>
        </p:txBody>
      </p:sp>
      <p:sp>
        <p:nvSpPr>
          <p:cNvPr id="218" name="Shape 218"/>
          <p:cNvSpPr/>
          <p:nvPr>
            <p:ph type="body" sz="half" idx="1"/>
          </p:nvPr>
        </p:nvSpPr>
        <p:spPr>
          <a:prstGeom prst="rect">
            <a:avLst/>
          </a:prstGeom>
          <a:blipFill>
            <a:blip r:embed="rId3"/>
          </a:blipFill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algn="ctr" defTabSz="537463">
              <a:lnSpc>
                <a:spcPct val="100000"/>
              </a:lnSpc>
              <a:spcBef>
                <a:spcPts val="0"/>
              </a:spcBef>
              <a:buSzTx/>
              <a:buNone/>
              <a:defRPr sz="3312">
                <a:solidFill>
                  <a:srgbClr val="FFFFFF"/>
                </a:solidFill>
              </a:defRPr>
            </a:pPr>
            <a:r>
              <a:t>A "</a:t>
            </a:r>
            <a:r>
              <a:rPr b="1"/>
              <a:t>regulation</a:t>
            </a:r>
            <a:r>
              <a:t>" is a binding legislative act. It must be applied in its entirety across the EU. For example, when the EU wanted to make sure that there are </a:t>
            </a:r>
            <a:r>
              <a:rPr>
                <a:uFill>
                  <a:solidFill>
                    <a:srgbClr val="347C98"/>
                  </a:solidFill>
                </a:uFill>
                <a:hlinkClick r:id="rId4" invalidUrl="" action="" tgtFrame="" tooltip="" history="1" highlightClick="0" endSnd="0"/>
              </a:rPr>
              <a:t>common safeguards on goods imported from outside the EU</a:t>
            </a:r>
            <a:r>
              <a:t>, the Council adopted a regulation.</a:t>
            </a:r>
          </a:p>
          <a:p>
            <a:pPr marL="0" indent="0" algn="ctr" defTabSz="537463">
              <a:lnSpc>
                <a:spcPct val="100000"/>
              </a:lnSpc>
              <a:spcBef>
                <a:spcPts val="0"/>
              </a:spcBef>
              <a:buSzTx/>
              <a:buNone/>
              <a:defRPr sz="3312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699" y="2895600"/>
            <a:ext cx="5384801" cy="6159500"/>
          </a:xfrm>
          <a:prstGeom prst="rect">
            <a:avLst/>
          </a:prstGeom>
        </p:spPr>
      </p:pic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Directive</a:t>
            </a:r>
          </a:p>
        </p:txBody>
      </p:sp>
      <p:sp>
        <p:nvSpPr>
          <p:cNvPr id="222" name="Shape 222"/>
          <p:cNvSpPr/>
          <p:nvPr>
            <p:ph type="body" sz="half" idx="1"/>
          </p:nvPr>
        </p:nvSpPr>
        <p:spPr>
          <a:prstGeom prst="rect">
            <a:avLst/>
          </a:prstGeom>
          <a:ln w="25400">
            <a:solidFill>
              <a:srgbClr val="898579"/>
            </a:solidFill>
          </a:ln>
        </p:spPr>
        <p:txBody>
          <a:bodyPr/>
          <a:lstStyle/>
          <a:p>
            <a:pPr marL="0" indent="0" algn="ctr" defTabSz="438150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pPr>
            <a:r>
              <a:t>A "</a:t>
            </a:r>
            <a:r>
              <a:rPr b="1"/>
              <a:t>directive</a:t>
            </a:r>
            <a:r>
              <a:t>" is a legislative act that sets out a </a:t>
            </a:r>
            <a:r>
              <a:rPr b="1" u="sng"/>
              <a:t>goal</a:t>
            </a:r>
            <a:r>
              <a:t> that all EU countries must achieve. However, </a:t>
            </a:r>
            <a:r>
              <a:rPr b="1"/>
              <a:t>it is up to the individual countries to devise their own laws on how to reach these goals.</a:t>
            </a:r>
            <a:r>
              <a:t> One example is the </a:t>
            </a:r>
            <a:r>
              <a:rPr>
                <a:uFill>
                  <a:solidFill>
                    <a:srgbClr val="347C98"/>
                  </a:solidFill>
                </a:uFill>
                <a:hlinkClick r:id="rId3" invalidUrl="" action="" tgtFrame="" tooltip="" history="1" highlightClick="0" endSnd="0"/>
              </a:rPr>
              <a:t>EU consumer rights directive</a:t>
            </a:r>
            <a:r>
              <a:t>, which strengthens rights for consumers across the EU, for example by eliminating hidden charges and costs on the internet, and extending the period under which consumers can withdraw from a sales contract.</a:t>
            </a:r>
          </a:p>
        </p:txBody>
      </p:sp>
      <p:sp>
        <p:nvSpPr>
          <p:cNvPr id="223" name="Shape 223"/>
          <p:cNvSpPr/>
          <p:nvPr/>
        </p:nvSpPr>
        <p:spPr>
          <a:xfrm>
            <a:off x="-9195284" y="5746750"/>
            <a:ext cx="982066" cy="6477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Decision</a:t>
            </a:r>
          </a:p>
        </p:txBody>
      </p:sp>
      <p:sp>
        <p:nvSpPr>
          <p:cNvPr id="227" name="Shape 22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A “</a:t>
            </a:r>
            <a:r>
              <a:rPr b="1"/>
              <a:t>decision</a:t>
            </a:r>
            <a:r>
              <a:t>” is binding on those to whom it is addressed (e.g. an EU country or an individual company) and is directly binding.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Recommendation</a:t>
            </a:r>
          </a:p>
        </p:txBody>
      </p:sp>
      <p:sp>
        <p:nvSpPr>
          <p:cNvPr id="231" name="Shape 23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A “</a:t>
            </a:r>
            <a:r>
              <a:rPr b="1"/>
              <a:t>recommendation</a:t>
            </a:r>
            <a:r>
              <a:t>” is not binding. Allow institution to make their views known without imposing any legal obligation.</a:t>
            </a:r>
          </a:p>
        </p:txBody>
      </p:sp>
      <p:sp>
        <p:nvSpPr>
          <p:cNvPr id="232" name="Shape 232"/>
          <p:cNvSpPr/>
          <p:nvPr/>
        </p:nvSpPr>
        <p:spPr>
          <a:xfrm>
            <a:off x="-3050106" y="5734050"/>
            <a:ext cx="556667" cy="673101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Opinion</a:t>
            </a:r>
          </a:p>
        </p:txBody>
      </p:sp>
      <p:sp>
        <p:nvSpPr>
          <p:cNvPr id="236" name="Shape 236"/>
          <p:cNvSpPr/>
          <p:nvPr>
            <p:ph type="body" sz="half" idx="1"/>
          </p:nvPr>
        </p:nvSpPr>
        <p:spPr>
          <a:prstGeom prst="rect">
            <a:avLst/>
          </a:prstGeom>
          <a:ln w="25400">
            <a:solidFill>
              <a:srgbClr val="898579"/>
            </a:solidFill>
          </a:ln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pPr>
            <a:r>
              <a:t>An "</a:t>
            </a:r>
            <a:r>
              <a:rPr b="1"/>
              <a:t>opinion</a:t>
            </a:r>
            <a:r>
              <a:t>" is an instrument that allows the institutions to make a statement in a non-binding fashion, in other words without imposing any legal obligation on those to whom it is addressed. An opinion is not binding.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90562" y="1143567"/>
            <a:ext cx="5862476" cy="7689635"/>
          </a:xfrm>
          <a:prstGeom prst="rect">
            <a:avLst/>
          </a:prstGeom>
        </p:spPr>
      </p:pic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5096"/>
            </a:lvl1pPr>
          </a:lstStyle>
          <a:p>
            <a:pPr/>
            <a:r>
              <a:t>Legislative process within the eu</a:t>
            </a:r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61518">
              <a:spcBef>
                <a:spcPts val="900"/>
              </a:spcBef>
              <a:defRPr sz="2844"/>
            </a:pPr>
            <a:r>
              <a:t>Working groups</a:t>
            </a:r>
          </a:p>
          <a:p>
            <a:pPr defTabSz="461518">
              <a:spcBef>
                <a:spcPts val="900"/>
              </a:spcBef>
              <a:defRPr sz="2844"/>
            </a:pPr>
            <a:r>
              <a:t>Committees</a:t>
            </a:r>
          </a:p>
          <a:p>
            <a:pPr defTabSz="461518">
              <a:spcBef>
                <a:spcPts val="900"/>
              </a:spcBef>
              <a:defRPr sz="2844"/>
            </a:pPr>
            <a:r>
              <a:t>eu council</a:t>
            </a:r>
          </a:p>
          <a:p>
            <a:pPr defTabSz="461518">
              <a:spcBef>
                <a:spcPts val="900"/>
              </a:spcBef>
              <a:defRPr sz="2844"/>
            </a:pPr>
            <a:r>
              <a:t>eu parliament </a:t>
            </a:r>
          </a:p>
          <a:p>
            <a:pPr defTabSz="461518">
              <a:spcBef>
                <a:spcPts val="900"/>
              </a:spcBef>
              <a:defRPr sz="2844"/>
            </a:pPr>
            <a:r>
              <a:t>Publication in the official journal of the European Union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07518" y="2600516"/>
            <a:ext cx="5820983" cy="6660767"/>
          </a:xfrm>
          <a:prstGeom prst="rect">
            <a:avLst/>
          </a:prstGeom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National council of the Slovak republic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Constitution</a:t>
            </a:r>
          </a:p>
          <a:p>
            <a:pPr>
              <a:buBlip>
                <a:blip r:embed="rId3"/>
              </a:buBlip>
            </a:pPr>
            <a:r>
              <a:t>Constitutional acts</a:t>
            </a:r>
          </a:p>
          <a:p>
            <a:pPr>
              <a:buBlip>
                <a:blip r:embed="rId3"/>
              </a:buBlip>
            </a:pPr>
            <a:r>
              <a:t>Acts</a:t>
            </a:r>
          </a:p>
          <a:p>
            <a:pPr>
              <a:buBlip>
                <a:blip r:embed="rId3"/>
              </a:buBlip>
            </a:pPr>
            <a:r>
              <a:t>International Treaties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Ministries and other central government bodies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Decrees</a:t>
            </a:r>
          </a:p>
          <a:p>
            <a:pPr>
              <a:buBlip>
                <a:blip r:embed="rId3"/>
              </a:buBlip>
            </a:pPr>
            <a:r>
              <a:t>Declarations</a:t>
            </a:r>
          </a:p>
          <a:p>
            <a:pPr>
              <a:buBlip>
                <a:blip r:embed="rId3"/>
              </a:buBlip>
            </a:pPr>
            <a:r>
              <a:t>Measures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620"/>
            </a:lvl1pPr>
          </a:lstStyle>
          <a:p>
            <a:pPr/>
            <a:r>
              <a:t>Municipal and city authorities</a:t>
            </a:r>
          </a:p>
        </p:txBody>
      </p:sp>
      <p:sp>
        <p:nvSpPr>
          <p:cNvPr id="149" name="Shape 14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Generally binding regulations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783">
              <a:defRPr sz="3639"/>
            </a:lvl1pPr>
          </a:lstStyle>
          <a:p>
            <a:pPr/>
            <a:r>
              <a:t>citizens (voters) of the Slovak republic</a:t>
            </a:r>
          </a:p>
        </p:txBody>
      </p:sp>
      <p:sp>
        <p:nvSpPr>
          <p:cNvPr id="153" name="Shape 15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Results of a referendum with the force of constitutional act, results of a referendum with the force of an act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4130"/>
            </a:lvl1pPr>
          </a:lstStyle>
          <a:p>
            <a:pPr/>
            <a:r>
              <a:t>residents of a municipality or city</a:t>
            </a:r>
          </a:p>
        </p:txBody>
      </p:sp>
      <p:sp>
        <p:nvSpPr>
          <p:cNvPr id="157" name="Shape 15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Results of a local referendum with the force of a generally binding regulation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23062" y="1530350"/>
            <a:ext cx="5181601" cy="6781800"/>
          </a:xfrm>
          <a:prstGeom prst="rect">
            <a:avLst/>
          </a:prstGeom>
        </p:spPr>
      </p:pic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5096"/>
            </a:lvl1pPr>
          </a:lstStyle>
          <a:p>
            <a:pPr/>
            <a:r>
              <a:t>the stages of the legislative process </a:t>
            </a:r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spcBef>
                <a:spcPts val="1100"/>
              </a:spcBef>
              <a:defRPr sz="3348"/>
            </a:pPr>
            <a:r>
              <a:t>Tabling of a bill - initiation </a:t>
            </a:r>
          </a:p>
          <a:p>
            <a:pPr defTabSz="543305">
              <a:spcBef>
                <a:spcPts val="1100"/>
              </a:spcBef>
              <a:defRPr sz="3348"/>
            </a:pPr>
            <a:r>
              <a:t>Discussion of the bill</a:t>
            </a:r>
          </a:p>
          <a:p>
            <a:pPr defTabSz="543305">
              <a:spcBef>
                <a:spcPts val="1100"/>
              </a:spcBef>
              <a:defRPr sz="3348"/>
            </a:pPr>
            <a:r>
              <a:t>Voting (decision on the bill)</a:t>
            </a:r>
          </a:p>
          <a:p>
            <a:pPr defTabSz="543305">
              <a:spcBef>
                <a:spcPts val="1100"/>
              </a:spcBef>
              <a:defRPr sz="3348"/>
            </a:pPr>
            <a:r>
              <a:t>Signing of the adopted bill</a:t>
            </a:r>
          </a:p>
          <a:p>
            <a:pPr defTabSz="543305">
              <a:spcBef>
                <a:spcPts val="1100"/>
              </a:spcBef>
              <a:defRPr sz="3348"/>
            </a:pPr>
            <a:r>
              <a:t>Promulgation (publication)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5880"/>
            </a:lvl1pPr>
          </a:lstStyle>
          <a:p>
            <a:pPr/>
            <a:r>
              <a:t>Initiation of legislation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Committees of the National Council of the Slovak Republic (Parliament)</a:t>
            </a:r>
          </a:p>
          <a:p>
            <a:pPr>
              <a:buBlip>
                <a:blip r:embed="rId2"/>
              </a:buBlip>
            </a:pPr>
            <a:r>
              <a:t>members of the Parliament</a:t>
            </a:r>
          </a:p>
          <a:p>
            <a:pPr>
              <a:buBlip>
                <a:blip r:embed="rId2"/>
              </a:buBlip>
            </a:pPr>
            <a:r>
              <a:t>the Government of the Slovak Republic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